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449" r:id="rId2"/>
    <p:sldId id="448" r:id="rId3"/>
    <p:sldId id="471" r:id="rId4"/>
    <p:sldId id="450" r:id="rId5"/>
    <p:sldId id="483" r:id="rId6"/>
    <p:sldId id="472" r:id="rId7"/>
    <p:sldId id="451" r:id="rId8"/>
    <p:sldId id="484" r:id="rId9"/>
    <p:sldId id="454" r:id="rId10"/>
    <p:sldId id="456" r:id="rId11"/>
    <p:sldId id="485" r:id="rId12"/>
    <p:sldId id="464" r:id="rId13"/>
  </p:sldIdLst>
  <p:sldSz cx="12192000" cy="6858000"/>
  <p:notesSz cx="6858000" cy="9144000"/>
  <p:embeddedFontLst>
    <p:embeddedFont>
      <p:font typeface="等线" panose="020B0604020202020204" charset="-122"/>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HP001 4 hàng" panose="020B0603050302020204" pitchFamily="34" charset="0"/>
      <p:regular r:id="rId23"/>
      <p:bold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242"/>
    <a:srgbClr val="E53F67"/>
    <a:srgbClr val="FFFFC5"/>
    <a:srgbClr val="348AA2"/>
    <a:srgbClr val="F34B73"/>
    <a:srgbClr val="F094AA"/>
    <a:srgbClr val="F4AEBF"/>
    <a:srgbClr val="ED7793"/>
    <a:srgbClr val="EB6100"/>
    <a:srgbClr val="BC4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37" autoAdjust="0"/>
    <p:restoredTop sz="94707" autoAdjust="0"/>
  </p:normalViewPr>
  <p:slideViewPr>
    <p:cSldViewPr snapToGrid="0">
      <p:cViewPr varScale="1">
        <p:scale>
          <a:sx n="88" d="100"/>
          <a:sy n="88" d="100"/>
        </p:scale>
        <p:origin x="360" y="96"/>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725E73-3600-45EE-9675-5580A8346647}" type="datetimeFigureOut">
              <a:rPr lang="en-US" smtClean="0"/>
              <a:t>25/12/2023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D5D07-8ADC-4608-B18E-34979F598AC3}" type="slidenum">
              <a:rPr lang="en-US" smtClean="0"/>
              <a:t>‹#›</a:t>
            </a:fld>
            <a:endParaRPr lang="en-US"/>
          </a:p>
        </p:txBody>
      </p:sp>
    </p:spTree>
    <p:extLst>
      <p:ext uri="{BB962C8B-B14F-4D97-AF65-F5344CB8AC3E}">
        <p14:creationId xmlns:p14="http://schemas.microsoft.com/office/powerpoint/2010/main" val="37497814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165622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E30F4F8B-CFF3-4557-87C3-BC63CB3C5223}" type="slidenum">
              <a:rPr lang="en-US" altLang="en-US"/>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diagram&#10;&#10;Description automatically generated"/>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232532" y="5521490"/>
            <a:ext cx="2174325" cy="1878376"/>
          </a:xfrm>
          <a:prstGeom prst="rect">
            <a:avLst/>
          </a:prstGeom>
        </p:spPr>
      </p:pic>
      <p:sp>
        <p:nvSpPr>
          <p:cNvPr id="4" name="TextBox 3"/>
          <p:cNvSpPr txBox="1"/>
          <p:nvPr userDrawn="1"/>
        </p:nvSpPr>
        <p:spPr>
          <a:xfrm>
            <a:off x="11410568" y="6480813"/>
            <a:ext cx="803425" cy="369332"/>
          </a:xfrm>
          <a:prstGeom prst="rect">
            <a:avLst/>
          </a:prstGeom>
          <a:noFill/>
        </p:spPr>
        <p:txBody>
          <a:bodyPr wrap="none" rtlCol="0">
            <a:spAutoFit/>
          </a:bodyPr>
          <a:lstStyle/>
          <a:p>
            <a:r>
              <a:rPr lang="en-US">
                <a:solidFill>
                  <a:srgbClr val="E53F67"/>
                </a:solidFill>
                <a:latin typeface="UTM Flavour"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2216455" y="2230253"/>
            <a:ext cx="8368360" cy="119888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Luyện</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từ</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và</a:t>
            </a:r>
            <a:r>
              <a:rPr lang="en-US" altLang="zh-CN" sz="7200" b="1"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câu</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039"/>
            <a:ext cx="12138660" cy="6858000"/>
          </a:xfrm>
          <a:prstGeom prst="rect">
            <a:avLst/>
          </a:prstGeom>
        </p:spPr>
      </p:pic>
      <p:sp>
        <p:nvSpPr>
          <p:cNvPr id="3" name="Text Box 32"/>
          <p:cNvSpPr txBox="1">
            <a:spLocks noChangeArrowheads="1"/>
          </p:cNvSpPr>
          <p:nvPr/>
        </p:nvSpPr>
        <p:spPr bwMode="auto">
          <a:xfrm>
            <a:off x="829938" y="849534"/>
            <a:ext cx="1103611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r>
              <a:rPr lang="en-US" sz="3400" b="1" smtClean="0">
                <a:solidFill>
                  <a:schemeClr val="accent6">
                    <a:lumMod val="50000"/>
                  </a:schemeClr>
                </a:solidFill>
                <a:latin typeface="Times New Roman" panose="02020603050405020304" pitchFamily="18" charset="0"/>
                <a:cs typeface="Times New Roman" panose="02020603050405020304" pitchFamily="18" charset="0"/>
              </a:rPr>
              <a:t>2. </a:t>
            </a:r>
            <a:r>
              <a:rPr lang="en-US" sz="3400" smtClean="0">
                <a:solidFill>
                  <a:schemeClr val="bg2">
                    <a:lumMod val="25000"/>
                  </a:schemeClr>
                </a:solidFill>
                <a:latin typeface="Times New Roman" panose="02020603050405020304" pitchFamily="18" charset="0"/>
                <a:cs typeface="Times New Roman" panose="02020603050405020304" pitchFamily="18" charset="0"/>
                <a:sym typeface="+mn-ea"/>
              </a:rPr>
              <a:t>Dựa vào nội dung bài đọc </a:t>
            </a:r>
            <a:r>
              <a:rPr lang="en-US" sz="3400" i="1" smtClean="0">
                <a:solidFill>
                  <a:schemeClr val="bg2">
                    <a:lumMod val="25000"/>
                  </a:schemeClr>
                </a:solidFill>
                <a:latin typeface="Times New Roman" panose="02020603050405020304" pitchFamily="18" charset="0"/>
                <a:cs typeface="Times New Roman" panose="02020603050405020304" pitchFamily="18" charset="0"/>
                <a:sym typeface="+mn-ea"/>
              </a:rPr>
              <a:t>Trường Sa</a:t>
            </a:r>
            <a:r>
              <a:rPr lang="en-US" sz="3400" smtClean="0">
                <a:solidFill>
                  <a:schemeClr val="bg2">
                    <a:lumMod val="25000"/>
                  </a:schemeClr>
                </a:solidFill>
                <a:latin typeface="Times New Roman" panose="02020603050405020304" pitchFamily="18" charset="0"/>
                <a:cs typeface="Times New Roman" panose="02020603050405020304" pitchFamily="18" charset="0"/>
                <a:sym typeface="+mn-ea"/>
              </a:rPr>
              <a:t>, viết một đoạn văn ngắn (4-5 câu) về các chiến sĩ ở Trường Sa, trong đó ít nhất một câu có trạng ngữ. Gạch chân dưới trạng ngữ trong câu đó</a:t>
            </a:r>
            <a:r>
              <a:rPr lang="vi-VN" sz="3400" smtClean="0">
                <a:solidFill>
                  <a:schemeClr val="bg2">
                    <a:lumMod val="25000"/>
                  </a:schemeClr>
                </a:solidFill>
                <a:latin typeface="Times New Roman" panose="02020603050405020304" pitchFamily="18" charset="0"/>
                <a:cs typeface="Times New Roman" panose="02020603050405020304" pitchFamily="18" charset="0"/>
                <a:sym typeface="+mn-ea"/>
              </a:rPr>
              <a:t>.</a:t>
            </a:r>
            <a:r>
              <a:rPr lang="en-US" sz="3400" b="1"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4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Arrow: Right 9"/>
          <p:cNvSpPr/>
          <p:nvPr/>
        </p:nvSpPr>
        <p:spPr>
          <a:xfrm>
            <a:off x="132925" y="2609961"/>
            <a:ext cx="1045324" cy="762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a:latin typeface="Times New Roman" panose="02020603050405020304" pitchFamily="18" charset="0"/>
              <a:cs typeface="Times New Roman" panose="02020603050405020304" pitchFamily="18" charset="0"/>
            </a:endParaRPr>
          </a:p>
        </p:txBody>
      </p:sp>
      <p:sp>
        <p:nvSpPr>
          <p:cNvPr id="12" name="TextBox 11"/>
          <p:cNvSpPr txBox="1"/>
          <p:nvPr/>
        </p:nvSpPr>
        <p:spPr>
          <a:xfrm>
            <a:off x="638126" y="2394731"/>
            <a:ext cx="11419736" cy="3785652"/>
          </a:xfrm>
          <a:prstGeom prst="rect">
            <a:avLst/>
          </a:prstGeom>
          <a:noFill/>
        </p:spPr>
        <p:txBody>
          <a:bodyPr wrap="square" rtlCol="0">
            <a:spAutoFit/>
          </a:bodyPr>
          <a:lstStyle/>
          <a:p>
            <a:pPr algn="just">
              <a:lnSpc>
                <a:spcPct val="150000"/>
              </a:lnSpc>
            </a:pPr>
            <a:r>
              <a:rPr lang="en-US" sz="28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     </a:t>
            </a:r>
            <a:r>
              <a:rPr lang="en-US" sz="32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a:t>
            </a:r>
            <a:r>
              <a:rPr lang="vi-VN" sz="32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Gợi </a:t>
            </a:r>
            <a:r>
              <a:rPr lang="vi-VN" sz="3200" b="1" i="1" dirty="0">
                <a:solidFill>
                  <a:srgbClr val="000000"/>
                </a:solidFill>
                <a:effectLst/>
                <a:latin typeface="HP001 4 hàng" panose="020B0603050302020204" pitchFamily="34" charset="0"/>
                <a:ea typeface="Calibri" panose="020F0502020204030204" charset="0"/>
                <a:cs typeface="Times New Roman" panose="02020603050405020304" pitchFamily="18" charset="0"/>
              </a:rPr>
              <a:t>ý:</a:t>
            </a:r>
          </a:p>
          <a:p>
            <a:pPr algn="just">
              <a:lnSpc>
                <a:spcPct val="150000"/>
              </a:lnSpc>
            </a:pPr>
            <a:r>
              <a:rPr lang="en-US" sz="32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 Trường Sa thuộc lãnh thổ của nước nào? Có từ bao giờ?</a:t>
            </a:r>
          </a:p>
          <a:p>
            <a:pPr algn="just">
              <a:lnSpc>
                <a:spcPct val="150000"/>
              </a:lnSpc>
            </a:pPr>
            <a:r>
              <a:rPr lang="en-US" sz="3200" b="1" smtClean="0">
                <a:solidFill>
                  <a:srgbClr val="FF0000"/>
                </a:solidFill>
                <a:latin typeface="HP001 4 hàng" panose="020B0603050302020204" pitchFamily="34" charset="0"/>
                <a:ea typeface="Calibri" panose="020F0502020204030204" charset="0"/>
                <a:cs typeface="Times New Roman" panose="02020603050405020304" pitchFamily="18" charset="0"/>
              </a:rPr>
              <a:t>+ Các chiến sĩ ở đây thường làm gì ? Như thế nào? Để làm gì? …</a:t>
            </a:r>
          </a:p>
          <a:p>
            <a:pPr algn="just">
              <a:lnSpc>
                <a:spcPct val="150000"/>
              </a:lnSpc>
            </a:pPr>
            <a:r>
              <a:rPr lang="en-US" sz="32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 Tình cảm của em đối với các chiến sĩ ra sao?</a:t>
            </a:r>
            <a:endParaRPr lang="vi-VN" sz="3200" b="1" dirty="0">
              <a:solidFill>
                <a:srgbClr val="FF0000"/>
              </a:solidFill>
              <a:effectLst/>
              <a:latin typeface="HP001 4 hàng" panose="020B0603050302020204" pitchFamily="34" charset="0"/>
              <a:ea typeface="Calibri" panose="020F050202020403020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38660" cy="6858000"/>
          </a:xfrm>
          <a:prstGeom prst="rect">
            <a:avLst/>
          </a:prstGeom>
        </p:spPr>
      </p:pic>
      <p:sp>
        <p:nvSpPr>
          <p:cNvPr id="3" name="Text Box 32"/>
          <p:cNvSpPr txBox="1">
            <a:spLocks noChangeArrowheads="1"/>
          </p:cNvSpPr>
          <p:nvPr/>
        </p:nvSpPr>
        <p:spPr bwMode="auto">
          <a:xfrm>
            <a:off x="1075853" y="-38227"/>
            <a:ext cx="111161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r>
              <a:rPr lang="en-US" sz="3200" b="1" smtClean="0">
                <a:solidFill>
                  <a:schemeClr val="accent6">
                    <a:lumMod val="50000"/>
                  </a:schemeClr>
                </a:solidFill>
                <a:latin typeface="Times New Roman" panose="02020603050405020304" pitchFamily="18" charset="0"/>
                <a:cs typeface="Times New Roman" panose="02020603050405020304" pitchFamily="18" charset="0"/>
              </a:rPr>
              <a:t>2. </a:t>
            </a:r>
            <a:r>
              <a:rPr lang="en-US" sz="3200" smtClean="0">
                <a:solidFill>
                  <a:schemeClr val="bg2">
                    <a:lumMod val="25000"/>
                  </a:schemeClr>
                </a:solidFill>
                <a:latin typeface="Times New Roman" panose="02020603050405020304" pitchFamily="18" charset="0"/>
                <a:cs typeface="Times New Roman" panose="02020603050405020304" pitchFamily="18" charset="0"/>
                <a:sym typeface="+mn-ea"/>
              </a:rPr>
              <a:t>Dựa vào nội dung bài đọc </a:t>
            </a:r>
            <a:r>
              <a:rPr lang="en-US" sz="3200" i="1" smtClean="0">
                <a:solidFill>
                  <a:schemeClr val="bg2">
                    <a:lumMod val="25000"/>
                  </a:schemeClr>
                </a:solidFill>
                <a:latin typeface="Times New Roman" panose="02020603050405020304" pitchFamily="18" charset="0"/>
                <a:cs typeface="Times New Roman" panose="02020603050405020304" pitchFamily="18" charset="0"/>
                <a:sym typeface="+mn-ea"/>
              </a:rPr>
              <a:t>Trường Sa</a:t>
            </a:r>
            <a:r>
              <a:rPr lang="en-US" sz="3200" smtClean="0">
                <a:solidFill>
                  <a:schemeClr val="bg2">
                    <a:lumMod val="25000"/>
                  </a:schemeClr>
                </a:solidFill>
                <a:latin typeface="Times New Roman" panose="02020603050405020304" pitchFamily="18" charset="0"/>
                <a:cs typeface="Times New Roman" panose="02020603050405020304" pitchFamily="18" charset="0"/>
                <a:sym typeface="+mn-ea"/>
              </a:rPr>
              <a:t>, viết một đoạn văn ngắn (4-5 câu) về các chiến sĩ ở Trường Sa, trong đó ít nhất một câu có trạng ngữ. Gạch chân dưới trạng ngữ trong câu đó</a:t>
            </a:r>
            <a:r>
              <a:rPr lang="vi-VN" sz="3200" smtClean="0">
                <a:solidFill>
                  <a:schemeClr val="bg2">
                    <a:lumMod val="25000"/>
                  </a:schemeClr>
                </a:solidFill>
                <a:latin typeface="Times New Roman" panose="02020603050405020304" pitchFamily="18" charset="0"/>
                <a:cs typeface="Times New Roman" panose="02020603050405020304" pitchFamily="18" charset="0"/>
                <a:sym typeface="+mn-ea"/>
              </a:rPr>
              <a:t>.</a:t>
            </a:r>
            <a:r>
              <a:rPr lang="en-US" sz="3200" b="1"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74171" y="1655560"/>
            <a:ext cx="11991159" cy="5078313"/>
          </a:xfrm>
          <a:prstGeom prst="rect">
            <a:avLst/>
          </a:prstGeom>
          <a:noFill/>
        </p:spPr>
        <p:txBody>
          <a:bodyPr wrap="square" rtlCol="0">
            <a:spAutoFit/>
          </a:bodyPr>
          <a:lstStyle/>
          <a:p>
            <a:pPr algn="ctr"/>
            <a:r>
              <a:rPr lang="en-US" sz="2800" b="1" i="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a:t>
            </a:r>
            <a:r>
              <a:rPr lang="en-US" sz="3600" b="1" smtClean="0">
                <a:solidFill>
                  <a:srgbClr val="FF0000"/>
                </a:solidFill>
                <a:effectLst/>
                <a:latin typeface="HP001 4 hàng" panose="020B0603050302020204" pitchFamily="34" charset="0"/>
                <a:ea typeface="Calibri" panose="020F0502020204030204" charset="0"/>
                <a:cs typeface="Times New Roman" panose="02020603050405020304" pitchFamily="18" charset="0"/>
              </a:rPr>
              <a:t>Bài tham khảo:</a:t>
            </a:r>
            <a:endParaRPr lang="vi-VN" sz="3600" b="1" dirty="0">
              <a:solidFill>
                <a:srgbClr val="FF0000"/>
              </a:solidFill>
              <a:effectLst/>
              <a:latin typeface="HP001 4 hàng" panose="020B0603050302020204" pitchFamily="34" charset="0"/>
              <a:ea typeface="Calibri" panose="020F0502020204030204" charset="0"/>
              <a:cs typeface="Times New Roman" panose="02020603050405020304" pitchFamily="18" charset="0"/>
            </a:endParaRPr>
          </a:p>
          <a:p>
            <a:pPr algn="just"/>
            <a:r>
              <a:rPr lang="en-US" sz="3600" b="1" smtClean="0">
                <a:solidFill>
                  <a:srgbClr val="000000"/>
                </a:solidFill>
                <a:effectLst/>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Từ rất lâu đời, quần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đảo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Trư</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ờ</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ng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Sa đã là một phần không thể tách rời của Tổ quốc Việt Nam ta. Nơi đây, các chú bộ đội hải quân ngày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đêm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ắ</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m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chắc tay súng bảo vệ biển, đảo. Ở quần đảo Trường Sa,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bộ đội hải quân coi đảo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là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nh</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à,</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coi đồng đội là người thân của mình</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Bằng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tình yêu nước và lòng dũng cảm,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luôn giữ cho người dân ở Trường Sa một cuộc sống bình yên. Em rất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yêu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qu</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ý</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và biết ơn </a:t>
            </a:r>
            <a:r>
              <a:rPr lang="vi-VN" sz="3600" b="1">
                <a:solidFill>
                  <a:srgbClr val="000000"/>
                </a:solidFill>
                <a:latin typeface="HP001 4 hàng" panose="020B0603050302020204" pitchFamily="34" charset="0"/>
                <a:ea typeface="Calibri" panose="020F0502020204030204" charset="0"/>
                <a:cs typeface="Times New Roman" panose="02020603050405020304" pitchFamily="18" charset="0"/>
              </a:rPr>
              <a:t>các </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ch</a:t>
            </a:r>
            <a:r>
              <a:rPr lang="en-US" sz="3600" b="1">
                <a:solidFill>
                  <a:srgbClr val="000000"/>
                </a:solidFill>
                <a:latin typeface="HP001 4 hàng" panose="020B0603050302020204" pitchFamily="34" charset="0"/>
                <a:ea typeface="Calibri" panose="020F0502020204030204" charset="0"/>
                <a:cs typeface="Times New Roman" panose="02020603050405020304" pitchFamily="18" charset="0"/>
              </a:rPr>
              <a:t>ú</a:t>
            </a:r>
            <a:r>
              <a:rPr lang="vi-VN" sz="3600" b="1" smtClean="0">
                <a:solidFill>
                  <a:srgbClr val="000000"/>
                </a:solidFill>
                <a:latin typeface="HP001 4 hàng" panose="020B0603050302020204" pitchFamily="34" charset="0"/>
                <a:ea typeface="Calibri" panose="020F0502020204030204" charset="0"/>
                <a:cs typeface="Times New Roman" panose="02020603050405020304" pitchFamily="18" charset="0"/>
              </a:rPr>
              <a:t>.</a:t>
            </a:r>
            <a:endParaRPr lang="vi-VN" sz="3600" b="1" dirty="0">
              <a:solidFill>
                <a:srgbClr val="000000"/>
              </a:solidFill>
              <a:effectLst/>
              <a:latin typeface="HP001 4 hàng" panose="020B0603050302020204" pitchFamily="34" charset="0"/>
              <a:ea typeface="Calibri" panose="020F0502020204030204" charset="0"/>
              <a:cs typeface="Times New Roman" panose="02020603050405020304" pitchFamily="18" charset="0"/>
            </a:endParaRPr>
          </a:p>
        </p:txBody>
      </p:sp>
      <p:cxnSp>
        <p:nvCxnSpPr>
          <p:cNvPr id="5" name="Straight Connector 4"/>
          <p:cNvCxnSpPr/>
          <p:nvPr/>
        </p:nvCxnSpPr>
        <p:spPr>
          <a:xfrm flipV="1">
            <a:off x="1344383" y="2666797"/>
            <a:ext cx="2971800"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644745" y="3186993"/>
            <a:ext cx="1578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07771" y="4292221"/>
            <a:ext cx="4669972" cy="28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8341" y="5401630"/>
            <a:ext cx="8044544"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1980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5" name="文本框 4"/>
          <p:cNvSpPr txBox="1"/>
          <p:nvPr/>
        </p:nvSpPr>
        <p:spPr>
          <a:xfrm>
            <a:off x="471170" y="2767965"/>
            <a:ext cx="11584305" cy="132207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sz="8000" b="1">
                <a:solidFill>
                  <a:schemeClr val="tx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Chúc các con học tốt!</a:t>
            </a:r>
            <a:endParaRPr lang="en-US" altLang="zh-CN" sz="8000" b="1" dirty="0">
              <a:solidFill>
                <a:schemeClr val="tx2">
                  <a:lumMod val="60000"/>
                  <a:lumOff val="40000"/>
                </a:schemeClr>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2013577" y="-171973"/>
            <a:ext cx="7827667" cy="2732444"/>
          </a:xfrm>
          <a:prstGeom prst="rect">
            <a:avLst/>
          </a:prstGeom>
        </p:spPr>
      </p:pic>
      <p:sp>
        <p:nvSpPr>
          <p:cNvPr id="9" name="文本框 8"/>
          <p:cNvSpPr txBox="1"/>
          <p:nvPr/>
        </p:nvSpPr>
        <p:spPr>
          <a:xfrm>
            <a:off x="3617934" y="849072"/>
            <a:ext cx="5362116" cy="1015663"/>
          </a:xfrm>
          <a:prstGeom prst="rect">
            <a:avLst/>
          </a:prstGeom>
          <a:noFill/>
        </p:spPr>
        <p:txBody>
          <a:bodyPr wrap="square" rtlCol="0">
            <a:spAutoFit/>
          </a:bodyPr>
          <a:lstStyle/>
          <a:p>
            <a:r>
              <a:rPr lang="en-US" altLang="zh-CN"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KHỞI ĐỘNG</a:t>
            </a:r>
            <a:endParaRPr lang="zh-CN" altLang="en-US" sz="60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pic>
        <p:nvPicPr>
          <p:cNvPr id="5"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1068247" y="1864735"/>
            <a:ext cx="11450557" cy="4330582"/>
          </a:xfrm>
          <a:prstGeom prst="rect">
            <a:avLst/>
          </a:prstGeom>
        </p:spPr>
      </p:pic>
      <p:sp>
        <p:nvSpPr>
          <p:cNvPr id="6" name="文本框 8"/>
          <p:cNvSpPr txBox="1"/>
          <p:nvPr/>
        </p:nvSpPr>
        <p:spPr>
          <a:xfrm>
            <a:off x="2740369" y="3408398"/>
            <a:ext cx="8907695" cy="1846659"/>
          </a:xfrm>
          <a:prstGeom prst="rect">
            <a:avLst/>
          </a:prstGeom>
          <a:noFill/>
        </p:spPr>
        <p:txBody>
          <a:bodyPr wrap="square" rtlCol="0">
            <a:spAutoFit/>
          </a:bodyPr>
          <a:lstStyle/>
          <a:p>
            <a:pPr algn="ctr"/>
            <a:r>
              <a:rPr lang="en-US" altLang="zh-CN" sz="5400" b="1" smtClean="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TRÒ CHƠI</a:t>
            </a:r>
          </a:p>
          <a:p>
            <a:r>
              <a:rPr lang="en-US" altLang="zh-CN" sz="60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 </a:t>
            </a:r>
            <a:r>
              <a:rPr lang="en-US" altLang="zh-CN" sz="6000" b="1" i="1" smtClean="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AI NHANH – AI ĐÚNG</a:t>
            </a:r>
            <a:endParaRPr lang="zh-CN" altLang="en-US" sz="6000" b="1" i="1" dirty="0">
              <a:solidFill>
                <a:srgbClr val="0070C0"/>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742" y="0"/>
            <a:ext cx="12138660" cy="6858000"/>
          </a:xfrm>
          <a:prstGeom prst="rect">
            <a:avLst/>
          </a:prstGeom>
        </p:spPr>
      </p:pic>
      <p:sp>
        <p:nvSpPr>
          <p:cNvPr id="4" name="文本框 3"/>
          <p:cNvSpPr txBox="1"/>
          <p:nvPr/>
        </p:nvSpPr>
        <p:spPr>
          <a:xfrm>
            <a:off x="1109609" y="640315"/>
            <a:ext cx="10446805" cy="857143"/>
          </a:xfrm>
          <a:prstGeom prst="rect">
            <a:avLst/>
          </a:prstGeom>
          <a:noFill/>
        </p:spPr>
        <p:txBody>
          <a:bodyPr wrap="square" rtlCol="0">
            <a:noAutofit/>
            <a:scene3d>
              <a:camera prst="orthographicFront"/>
              <a:lightRig rig="harsh" dir="t"/>
            </a:scene3d>
            <a:sp3d extrusionH="57150" prstMaterial="matte">
              <a:bevelT w="63500" h="12700" prst="angle"/>
              <a:contourClr>
                <a:schemeClr val="bg1">
                  <a:lumMod val="65000"/>
                </a:schemeClr>
              </a:contourClr>
            </a:sp3d>
          </a:bodyPr>
          <a:lstStyle/>
          <a:p>
            <a:r>
              <a:rPr lang="en-US" sz="4000" b="1" smtClean="0">
                <a:solidFill>
                  <a:srgbClr val="FF0000"/>
                </a:solidFill>
              </a:rPr>
              <a:t>*</a:t>
            </a:r>
            <a:r>
              <a:rPr lang="vi-VN" sz="4000" b="1" smtClean="0">
                <a:solidFill>
                  <a:srgbClr val="FF0000"/>
                </a:solidFill>
              </a:rPr>
              <a:t>Ghép </a:t>
            </a:r>
            <a:r>
              <a:rPr lang="vi-VN" sz="4000" b="1">
                <a:solidFill>
                  <a:srgbClr val="FF0000"/>
                </a:solidFill>
              </a:rPr>
              <a:t>trạng ngữ với những câu phù </a:t>
            </a:r>
            <a:r>
              <a:rPr lang="vi-VN" sz="4000" b="1" smtClean="0">
                <a:solidFill>
                  <a:srgbClr val="FF0000"/>
                </a:solidFill>
              </a:rPr>
              <a:t>hợp</a:t>
            </a:r>
            <a:endParaRPr lang="en-US" sz="4000" b="1">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38128703"/>
              </p:ext>
            </p:extLst>
          </p:nvPr>
        </p:nvGraphicFramePr>
        <p:xfrm>
          <a:off x="66299" y="1520575"/>
          <a:ext cx="11800577" cy="4754880"/>
        </p:xfrm>
        <a:graphic>
          <a:graphicData uri="http://schemas.openxmlformats.org/drawingml/2006/table">
            <a:tbl>
              <a:tblPr firstRow="1" bandRow="1">
                <a:tableStyleId>{5940675A-B579-460E-94D1-54222C63F5DA}</a:tableStyleId>
              </a:tblPr>
              <a:tblGrid>
                <a:gridCol w="3324397"/>
                <a:gridCol w="2652006"/>
                <a:gridCol w="5824174"/>
              </a:tblGrid>
              <a:tr h="523977">
                <a:tc>
                  <a:txBody>
                    <a:bodyPr/>
                    <a:lstStyle/>
                    <a:p>
                      <a:r>
                        <a:rPr lang="en-US" sz="3600" b="1" smtClean="0">
                          <a:solidFill>
                            <a:srgbClr val="0070C0"/>
                          </a:solidFill>
                          <a:latin typeface="Times New Roman" panose="02020603050405020304" pitchFamily="18" charset="0"/>
                          <a:cs typeface="Times New Roman" panose="02020603050405020304" pitchFamily="18" charset="0"/>
                        </a:rPr>
                        <a:t>Trên</a:t>
                      </a:r>
                      <a:r>
                        <a:rPr lang="en-US" sz="3600" b="1" baseline="0" smtClean="0">
                          <a:solidFill>
                            <a:srgbClr val="0070C0"/>
                          </a:solidFill>
                          <a:latin typeface="Times New Roman" panose="02020603050405020304" pitchFamily="18" charset="0"/>
                          <a:cs typeface="Times New Roman" panose="02020603050405020304" pitchFamily="18" charset="0"/>
                        </a:rPr>
                        <a:t> bầu trời</a:t>
                      </a:r>
                      <a:endParaRPr lang="en-US" sz="3600" b="1">
                        <a:solidFill>
                          <a:srgbClr val="0070C0"/>
                        </a:solidFill>
                        <a:latin typeface="Times New Roman" panose="02020603050405020304" pitchFamily="18" charset="0"/>
                        <a:cs typeface="Times New Roman" panose="02020603050405020304" pitchFamily="18" charset="0"/>
                      </a:endParaRPr>
                    </a:p>
                  </a:txBody>
                  <a:tcPr/>
                </a:tc>
                <a:tc rowSpan="4">
                  <a:txBody>
                    <a:bodyPr/>
                    <a:lstStyle/>
                    <a:p>
                      <a:endParaRPr lang="en-US" sz="3600" b="1">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smtClean="0">
                          <a:solidFill>
                            <a:srgbClr val="0070C0"/>
                          </a:solidFill>
                          <a:latin typeface="Times New Roman" panose="02020603050405020304" pitchFamily="18" charset="0"/>
                          <a:cs typeface="Times New Roman" panose="02020603050405020304" pitchFamily="18" charset="0"/>
                        </a:rPr>
                        <a:t>Nam đã</a:t>
                      </a:r>
                      <a:r>
                        <a:rPr lang="en-US" sz="3600" b="1" baseline="0" smtClean="0">
                          <a:solidFill>
                            <a:srgbClr val="0070C0"/>
                          </a:solidFill>
                          <a:latin typeface="Times New Roman" panose="02020603050405020304" pitchFamily="18" charset="0"/>
                          <a:cs typeface="Times New Roman" panose="02020603050405020304" pitchFamily="18" charset="0"/>
                        </a:rPr>
                        <a:t> không đạt điểm cao trong kì thi.</a:t>
                      </a:r>
                      <a:endParaRPr lang="en-US" sz="3600" b="1" smtClean="0">
                        <a:solidFill>
                          <a:srgbClr val="0070C0"/>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03574">
                <a:tc>
                  <a:txBody>
                    <a:bodyPr/>
                    <a:lstStyle/>
                    <a:p>
                      <a:r>
                        <a:rPr lang="en-US" sz="3600" b="1" smtClean="0">
                          <a:solidFill>
                            <a:srgbClr val="0070C0"/>
                          </a:solidFill>
                          <a:latin typeface="Times New Roman" panose="02020603050405020304" pitchFamily="18" charset="0"/>
                          <a:cs typeface="Times New Roman" panose="02020603050405020304" pitchFamily="18" charset="0"/>
                        </a:rPr>
                        <a:t>Trời</a:t>
                      </a:r>
                      <a:r>
                        <a:rPr lang="en-US" sz="3600" b="1" baseline="0" smtClean="0">
                          <a:solidFill>
                            <a:srgbClr val="0070C0"/>
                          </a:solidFill>
                          <a:latin typeface="Times New Roman" panose="02020603050405020304" pitchFamily="18" charset="0"/>
                          <a:cs typeface="Times New Roman" panose="02020603050405020304" pitchFamily="18" charset="0"/>
                        </a:rPr>
                        <a:t> vào thu</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những đám</a:t>
                      </a:r>
                      <a:r>
                        <a:rPr lang="en-US" sz="3600" b="1" baseline="0" smtClean="0">
                          <a:solidFill>
                            <a:srgbClr val="0070C0"/>
                          </a:solidFill>
                          <a:latin typeface="Times New Roman" panose="02020603050405020304" pitchFamily="18" charset="0"/>
                          <a:cs typeface="Times New Roman" panose="02020603050405020304" pitchFamily="18" charset="0"/>
                        </a:rPr>
                        <a:t> mây bồng bềnh, trắng muốt.</a:t>
                      </a:r>
                      <a:endParaRPr lang="en-US" sz="3600" b="1">
                        <a:solidFill>
                          <a:srgbClr val="0070C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03574">
                <a:tc>
                  <a:txBody>
                    <a:bodyPr/>
                    <a:lstStyle/>
                    <a:p>
                      <a:r>
                        <a:rPr lang="en-US" sz="3600" b="1" smtClean="0">
                          <a:solidFill>
                            <a:srgbClr val="0070C0"/>
                          </a:solidFill>
                          <a:latin typeface="Times New Roman" panose="02020603050405020304" pitchFamily="18" charset="0"/>
                          <a:cs typeface="Times New Roman" panose="02020603050405020304" pitchFamily="18" charset="0"/>
                        </a:rPr>
                        <a:t>Vì</a:t>
                      </a:r>
                      <a:r>
                        <a:rPr lang="en-US" sz="3600" b="1" baseline="0" smtClean="0">
                          <a:solidFill>
                            <a:srgbClr val="0070C0"/>
                          </a:solidFill>
                          <a:latin typeface="Times New Roman" panose="02020603050405020304" pitchFamily="18" charset="0"/>
                          <a:cs typeface="Times New Roman" panose="02020603050405020304" pitchFamily="18" charset="0"/>
                        </a:rPr>
                        <a:t> lười học</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những</a:t>
                      </a:r>
                      <a:r>
                        <a:rPr lang="en-US" sz="3600" b="1" baseline="0" smtClean="0">
                          <a:solidFill>
                            <a:srgbClr val="0070C0"/>
                          </a:solidFill>
                          <a:latin typeface="Times New Roman" panose="02020603050405020304" pitchFamily="18" charset="0"/>
                          <a:cs typeface="Times New Roman" panose="02020603050405020304" pitchFamily="18" charset="0"/>
                        </a:rPr>
                        <a:t> người lính đã hi sinh để bảo vệ tổ quốc.</a:t>
                      </a:r>
                      <a:endParaRPr lang="en-US" sz="3600" b="1">
                        <a:solidFill>
                          <a:srgbClr val="0070C0"/>
                        </a:solidFill>
                        <a:latin typeface="Times New Roman" panose="02020603050405020304" pitchFamily="18" charset="0"/>
                        <a:cs typeface="Times New Roman" panose="02020603050405020304" pitchFamily="18" charset="0"/>
                      </a:endParaRPr>
                    </a:p>
                  </a:txBody>
                  <a:tcPr/>
                </a:tc>
              </a:tr>
              <a:tr h="863941">
                <a:tc>
                  <a:txBody>
                    <a:bodyPr/>
                    <a:lstStyle/>
                    <a:p>
                      <a:r>
                        <a:rPr lang="en-US" sz="3600" b="1" smtClean="0">
                          <a:solidFill>
                            <a:srgbClr val="0070C0"/>
                          </a:solidFill>
                          <a:latin typeface="Times New Roman" panose="02020603050405020304" pitchFamily="18" charset="0"/>
                          <a:cs typeface="Times New Roman" panose="02020603050405020304" pitchFamily="18" charset="0"/>
                        </a:rPr>
                        <a:t>Bằng</a:t>
                      </a:r>
                      <a:r>
                        <a:rPr lang="en-US" sz="3600" b="1" baseline="0" smtClean="0">
                          <a:solidFill>
                            <a:srgbClr val="0070C0"/>
                          </a:solidFill>
                          <a:latin typeface="Times New Roman" panose="02020603050405020304" pitchFamily="18" charset="0"/>
                          <a:cs typeface="Times New Roman" panose="02020603050405020304" pitchFamily="18" charset="0"/>
                        </a:rPr>
                        <a:t> ý chí kiên cường</a:t>
                      </a:r>
                      <a:endParaRPr lang="en-US" sz="3600" b="1">
                        <a:solidFill>
                          <a:srgbClr val="0070C0"/>
                        </a:solidFill>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a:txBody>
                    <a:bodyPr/>
                    <a:lstStyle/>
                    <a:p>
                      <a:r>
                        <a:rPr lang="en-US" sz="3600" b="1" smtClean="0">
                          <a:solidFill>
                            <a:srgbClr val="0070C0"/>
                          </a:solidFill>
                          <a:latin typeface="Times New Roman" panose="02020603050405020304" pitchFamily="18" charset="0"/>
                          <a:cs typeface="Times New Roman" panose="02020603050405020304" pitchFamily="18" charset="0"/>
                        </a:rPr>
                        <a:t>lá</a:t>
                      </a:r>
                      <a:r>
                        <a:rPr lang="en-US" sz="3600" b="1" baseline="0" smtClean="0">
                          <a:solidFill>
                            <a:srgbClr val="0070C0"/>
                          </a:solidFill>
                          <a:latin typeface="Times New Roman" panose="02020603050405020304" pitchFamily="18" charset="0"/>
                          <a:cs typeface="Times New Roman" panose="02020603050405020304" pitchFamily="18" charset="0"/>
                        </a:rPr>
                        <a:t> ngoài đường rụng nhiều.</a:t>
                      </a:r>
                      <a:endParaRPr lang="en-US" sz="3600" b="1">
                        <a:solidFill>
                          <a:srgbClr val="0070C0"/>
                        </a:solidFill>
                        <a:latin typeface="Times New Roman" panose="02020603050405020304" pitchFamily="18" charset="0"/>
                        <a:cs typeface="Times New Roman" panose="02020603050405020304" pitchFamily="18" charset="0"/>
                      </a:endParaRPr>
                    </a:p>
                  </a:txBody>
                  <a:tcPr/>
                </a:tc>
              </a:tr>
            </a:tbl>
          </a:graphicData>
        </a:graphic>
      </p:graphicFrame>
      <p:cxnSp>
        <p:nvCxnSpPr>
          <p:cNvPr id="10" name="Straight Connector 9"/>
          <p:cNvCxnSpPr/>
          <p:nvPr/>
        </p:nvCxnSpPr>
        <p:spPr>
          <a:xfrm>
            <a:off x="3390472" y="2013735"/>
            <a:ext cx="2650732" cy="12020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9924" y="3113070"/>
            <a:ext cx="2681555" cy="2393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90472" y="2095928"/>
            <a:ext cx="2661007" cy="22089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80198" y="4310009"/>
            <a:ext cx="2661006" cy="1464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38660" cy="6858000"/>
          </a:xfrm>
          <a:prstGeom prst="rect">
            <a:avLst/>
          </a:prstGeom>
        </p:spPr>
      </p:pic>
      <p:sp>
        <p:nvSpPr>
          <p:cNvPr id="5" name="文本框 4"/>
          <p:cNvSpPr txBox="1"/>
          <p:nvPr/>
        </p:nvSpPr>
        <p:spPr>
          <a:xfrm>
            <a:off x="199296" y="2228671"/>
            <a:ext cx="11992704" cy="230832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altLang="zh-CN" sz="7200" b="1" u="sng"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Luyện</a:t>
            </a:r>
            <a:r>
              <a:rPr lang="en-US" altLang="zh-CN" sz="7200" b="1" u="sng"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dirty="0"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từ</a:t>
            </a:r>
            <a:r>
              <a:rPr lang="en-US" altLang="zh-CN" sz="7200" b="1" u="sng" dirty="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err="1">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và</a:t>
            </a:r>
            <a:r>
              <a:rPr lang="en-US" altLang="zh-CN" sz="7200" b="1" u="sng">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r>
              <a:rPr lang="en-US" altLang="zh-CN" sz="7200" b="1" u="sng" smtClean="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câu</a:t>
            </a:r>
            <a:r>
              <a:rPr lang="en-US" altLang="zh-CN" sz="7200" b="1" smtClean="0">
                <a:solidFill>
                  <a:srgbClr val="00B0F0"/>
                </a:solidFill>
                <a:effectLst>
                  <a:glow rad="63500">
                    <a:schemeClr val="accent6">
                      <a:satMod val="175000"/>
                      <a:alpha val="40000"/>
                    </a:schemeClr>
                  </a:glow>
                  <a:outerShdw blurRad="50800" dist="38100" dir="2700000" algn="tl" rotWithShape="0">
                    <a:prstClr val="black">
                      <a:alpha val="40000"/>
                    </a:prstClr>
                  </a:outerShdw>
                </a:effectLst>
                <a:latin typeface="UTM Wedding K&amp;T" panose="02040603050506020204" pitchFamily="18" charset="0"/>
                <a:ea typeface="包图小白体" panose="02010601030101010101" pitchFamily="2" charset="-122"/>
              </a:rPr>
              <a:t> </a:t>
            </a:r>
          </a:p>
          <a:p>
            <a:pPr algn="ctr"/>
            <a:r>
              <a:rPr lang="en-US" altLang="zh-CN" sz="7200" b="1"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    Trạng </a:t>
            </a:r>
            <a:r>
              <a:rPr lang="en-US" altLang="zh-CN" sz="7200" b="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ngữ </a:t>
            </a:r>
            <a:r>
              <a:rPr lang="en-US" altLang="zh-CN" sz="6600" i="1" smtClean="0">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rPr>
              <a:t>(Tiếp theo)</a:t>
            </a:r>
            <a:endParaRPr lang="en-US" altLang="zh-CN" sz="6600" i="1">
              <a:solidFill>
                <a:srgbClr val="FF0000"/>
              </a:solidFill>
              <a:effectLst>
                <a:glow rad="63500">
                  <a:schemeClr val="accent6">
                    <a:satMod val="175000"/>
                    <a:alpha val="40000"/>
                  </a:schemeClr>
                </a:glow>
              </a:effectLs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0" y="371849"/>
            <a:ext cx="11677010" cy="4076154"/>
          </a:xfrm>
          <a:prstGeom prst="rect">
            <a:avLst/>
          </a:prstGeom>
        </p:spPr>
      </p:pic>
      <p:sp>
        <p:nvSpPr>
          <p:cNvPr id="9" name="文本框 8"/>
          <p:cNvSpPr txBox="1"/>
          <p:nvPr/>
        </p:nvSpPr>
        <p:spPr>
          <a:xfrm>
            <a:off x="3196693" y="2056340"/>
            <a:ext cx="5362116" cy="1200329"/>
          </a:xfrm>
          <a:prstGeom prst="rect">
            <a:avLst/>
          </a:prstGeom>
          <a:noFill/>
        </p:spPr>
        <p:txBody>
          <a:bodyPr wrap="square" rtlCol="0">
            <a:spAutoFit/>
          </a:bodyPr>
          <a:lstStyle/>
          <a:p>
            <a:r>
              <a:rPr lang="en-US" altLang="zh-CN" sz="72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KHÁM PHÁ</a:t>
            </a:r>
            <a:endParaRPr lang="zh-CN" altLang="en-US" sz="72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03978329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742" y="0"/>
            <a:ext cx="12138660" cy="6858000"/>
          </a:xfrm>
          <a:prstGeom prst="rect">
            <a:avLst/>
          </a:prstGeom>
        </p:spPr>
      </p:pic>
      <p:sp>
        <p:nvSpPr>
          <p:cNvPr id="3" name="TextBox 7"/>
          <p:cNvSpPr txBox="1"/>
          <p:nvPr/>
        </p:nvSpPr>
        <p:spPr>
          <a:xfrm>
            <a:off x="143837" y="367109"/>
            <a:ext cx="11892081" cy="6771084"/>
          </a:xfrm>
          <a:prstGeom prst="rect">
            <a:avLst/>
          </a:prstGeom>
        </p:spPr>
        <p:txBody>
          <a:bodyPr wrap="square" lIns="0" tIns="0" rIns="0" bIns="0" rtlCol="0" anchor="t">
            <a:spAutoFit/>
          </a:bodyPr>
          <a:lstStyle/>
          <a:p>
            <a:r>
              <a:rPr lang="en-US" sz="4000" b="1" smtClean="0">
                <a:latin typeface="Times New Roman" panose="02020603050405020304" pitchFamily="18" charset="0"/>
                <a:cs typeface="Times New Roman" panose="02020603050405020304" pitchFamily="18" charset="0"/>
              </a:rPr>
              <a:t>                   I. Nhận xét</a:t>
            </a:r>
          </a:p>
          <a:p>
            <a:r>
              <a:rPr lang="en-US" sz="4000" b="1" smtClean="0">
                <a:solidFill>
                  <a:srgbClr val="FF0000"/>
                </a:solidFill>
                <a:latin typeface="Times New Roman" panose="02020603050405020304" pitchFamily="18" charset="0"/>
                <a:cs typeface="Times New Roman" panose="02020603050405020304" pitchFamily="18" charset="0"/>
              </a:rPr>
              <a:t>      1</a:t>
            </a:r>
            <a:r>
              <a:rPr lang="en-US" sz="4000" b="1" smtClean="0">
                <a:latin typeface="Times New Roman" panose="02020603050405020304" pitchFamily="18" charset="0"/>
                <a:cs typeface="Times New Roman" panose="02020603050405020304" pitchFamily="18" charset="0"/>
              </a:rPr>
              <a:t>.</a:t>
            </a:r>
            <a:r>
              <a:rPr lang="en-US" sz="4000" smtClean="0">
                <a:latin typeface="Times New Roman" panose="02020603050405020304" pitchFamily="18" charset="0"/>
                <a:cs typeface="Times New Roman" panose="02020603050405020304" pitchFamily="18" charset="0"/>
              </a:rPr>
              <a:t> Tìm trạng ngữ trong mỗi câu sau:</a:t>
            </a:r>
          </a:p>
          <a:p>
            <a:r>
              <a:rPr lang="en-US" sz="400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	Ngày hôm đó, mầm cỏ đã lấm tấm xanh khắp các ngọn đồi. Đêm ấy, trời mưa phùn. Đêm hôm sau, lại mưa tiếp. Sáng ngày thứ ba, Nhẫn lùa đàn bò ra đi.</a:t>
            </a:r>
          </a:p>
          <a:p>
            <a:r>
              <a:rPr lang="en-US" sz="4000" b="1">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                                                </a:t>
            </a:r>
            <a:r>
              <a:rPr lang="en-US" sz="4000" smtClean="0">
                <a:latin typeface="Times New Roman" panose="02020603050405020304" pitchFamily="18" charset="0"/>
                <a:cs typeface="Times New Roman" panose="02020603050405020304" pitchFamily="18" charset="0"/>
              </a:rPr>
              <a:t>   Theo HỒ PHƯƠNG</a:t>
            </a:r>
          </a:p>
          <a:p>
            <a:r>
              <a:rPr lang="en-US" sz="4000" b="1" smtClean="0">
                <a:solidFill>
                  <a:srgbClr val="FF0000"/>
                </a:solidFill>
                <a:latin typeface="Times New Roman" panose="02020603050405020304" pitchFamily="18" charset="0"/>
                <a:cs typeface="Times New Roman" panose="02020603050405020304" pitchFamily="18" charset="0"/>
              </a:rPr>
              <a:t>2</a:t>
            </a:r>
            <a:r>
              <a:rPr lang="en-US" sz="4000" smtClean="0">
                <a:latin typeface="Times New Roman" panose="02020603050405020304" pitchFamily="18" charset="0"/>
                <a:cs typeface="Times New Roman" panose="02020603050405020304" pitchFamily="18" charset="0"/>
              </a:rPr>
              <a:t>. Trạng ngữ đứng ở vị trí nào trong mỗi câu trên?</a:t>
            </a:r>
          </a:p>
          <a:p>
            <a:endParaRPr lang="en-US" sz="4000" smtClean="0">
              <a:latin typeface="Times New Roman" panose="02020603050405020304" pitchFamily="18" charset="0"/>
              <a:cs typeface="Times New Roman" panose="02020603050405020304" pitchFamily="18" charset="0"/>
            </a:endParaRPr>
          </a:p>
          <a:p>
            <a:r>
              <a:rPr lang="en-US" sz="4000" b="1" smtClean="0">
                <a:solidFill>
                  <a:srgbClr val="FF0000"/>
                </a:solidFill>
                <a:latin typeface="Times New Roman" panose="02020603050405020304" pitchFamily="18" charset="0"/>
                <a:cs typeface="Times New Roman" panose="02020603050405020304" pitchFamily="18" charset="0"/>
              </a:rPr>
              <a:t>3</a:t>
            </a:r>
            <a:r>
              <a:rPr lang="en-US" sz="4000" smtClean="0">
                <a:latin typeface="Times New Roman" panose="02020603050405020304" pitchFamily="18" charset="0"/>
                <a:cs typeface="Times New Roman" panose="02020603050405020304" pitchFamily="18" charset="0"/>
              </a:rPr>
              <a:t>. Trạng ngữ được ngăn cách với chủ ngữ và vị ngữ bằng dấu câu nào?</a:t>
            </a:r>
          </a:p>
          <a:p>
            <a:endParaRPr lang="vi-VN" sz="4000" b="1" dirty="0">
              <a:solidFill>
                <a:srgbClr val="C0000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089061" y="2137025"/>
            <a:ext cx="2691830"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V="1">
            <a:off x="2198669" y="2760324"/>
            <a:ext cx="1613044"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7301502" y="2770598"/>
            <a:ext cx="2691830"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1179817" y="3408452"/>
            <a:ext cx="3443555" cy="10274"/>
          </a:xfrm>
          <a:prstGeom prst="line">
            <a:avLst/>
          </a:prstGeom>
          <a:ln w="38100">
            <a:solidFill>
              <a:srgbClr val="FF0000"/>
            </a:solidFill>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921250" y="4581610"/>
            <a:ext cx="6380252" cy="646331"/>
          </a:xfrm>
          <a:prstGeom prst="rect">
            <a:avLst/>
          </a:prstGeom>
          <a:noFill/>
        </p:spPr>
        <p:txBody>
          <a:bodyPr wrap="square" rtlCol="0">
            <a:spAutoFit/>
          </a:bodyPr>
          <a:lstStyle/>
          <a:p>
            <a:r>
              <a:rPr lang="vi-VN" sz="3600" i="1">
                <a:solidFill>
                  <a:srgbClr val="FF0000"/>
                </a:solidFill>
                <a:latin typeface="Times New Roman" panose="02020603050405020304" pitchFamily="18" charset="0"/>
                <a:cs typeface="Times New Roman" panose="02020603050405020304" pitchFamily="18" charset="0"/>
              </a:rPr>
              <a:t>Các trạng ngữ đều đứng đầu </a:t>
            </a:r>
            <a:r>
              <a:rPr lang="vi-VN" sz="3600" i="1" smtClean="0">
                <a:solidFill>
                  <a:srgbClr val="FF0000"/>
                </a:solidFill>
                <a:latin typeface="Times New Roman" panose="02020603050405020304" pitchFamily="18" charset="0"/>
                <a:cs typeface="Times New Roman" panose="02020603050405020304" pitchFamily="18" charset="0"/>
              </a:rPr>
              <a:t>câu</a:t>
            </a:r>
            <a:r>
              <a:rPr lang="en-US" i="1" smtClean="0"/>
              <a:t>.</a:t>
            </a:r>
            <a:endParaRPr lang="en-US"/>
          </a:p>
        </p:txBody>
      </p:sp>
      <p:sp>
        <p:nvSpPr>
          <p:cNvPr id="14" name="TextBox 13"/>
          <p:cNvSpPr txBox="1"/>
          <p:nvPr/>
        </p:nvSpPr>
        <p:spPr>
          <a:xfrm>
            <a:off x="2901594" y="5853037"/>
            <a:ext cx="4035304" cy="646331"/>
          </a:xfrm>
          <a:prstGeom prst="rect">
            <a:avLst/>
          </a:prstGeom>
          <a:noFill/>
        </p:spPr>
        <p:txBody>
          <a:bodyPr wrap="square" rtlCol="0">
            <a:spAutoFit/>
          </a:bodyPr>
          <a:lstStyle/>
          <a:p>
            <a:r>
              <a:rPr lang="en-US" sz="3600" i="1" smtClean="0">
                <a:solidFill>
                  <a:srgbClr val="FF0000"/>
                </a:solidFill>
                <a:latin typeface="+mj-lt"/>
              </a:rPr>
              <a:t> -&gt; …</a:t>
            </a:r>
            <a:r>
              <a:rPr lang="en-US" sz="3600" b="1" i="1">
                <a:solidFill>
                  <a:srgbClr val="FF0000"/>
                </a:solidFill>
                <a:latin typeface="+mj-lt"/>
              </a:rPr>
              <a:t> </a:t>
            </a:r>
            <a:r>
              <a:rPr lang="en-US" sz="3600" b="1" i="1">
                <a:solidFill>
                  <a:srgbClr val="FF0000"/>
                </a:solidFill>
                <a:latin typeface="Times New Roman" panose="02020603050405020304" pitchFamily="18" charset="0"/>
                <a:cs typeface="Times New Roman" panose="02020603050405020304" pitchFamily="18" charset="0"/>
              </a:rPr>
              <a:t>d</a:t>
            </a:r>
            <a:r>
              <a:rPr lang="vi-VN" sz="3600" b="1" i="1" smtClean="0">
                <a:solidFill>
                  <a:srgbClr val="FF0000"/>
                </a:solidFill>
                <a:latin typeface="+mj-lt"/>
              </a:rPr>
              <a:t>ấu </a:t>
            </a:r>
            <a:r>
              <a:rPr lang="vi-VN" sz="3600" b="1" i="1">
                <a:solidFill>
                  <a:srgbClr val="FF0000"/>
                </a:solidFill>
                <a:latin typeface="+mj-lt"/>
              </a:rPr>
              <a:t>phẩy</a:t>
            </a:r>
            <a:endParaRPr lang="en-US" sz="3600" b="1">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548"/>
            <a:ext cx="12138660" cy="6858000"/>
          </a:xfrm>
          <a:prstGeom prst="rect">
            <a:avLst/>
          </a:prstGeom>
        </p:spPr>
      </p:pic>
      <p:sp>
        <p:nvSpPr>
          <p:cNvPr id="9223" name="Text Box 4"/>
          <p:cNvSpPr txBox="1">
            <a:spLocks noChangeArrowheads="1"/>
          </p:cNvSpPr>
          <p:nvPr/>
        </p:nvSpPr>
        <p:spPr bwMode="auto">
          <a:xfrm>
            <a:off x="242664" y="1448956"/>
            <a:ext cx="277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a:lnSpc>
                <a:spcPct val="100000"/>
              </a:lnSpc>
              <a:spcAft>
                <a:spcPts val="1000"/>
              </a:spcAft>
            </a:pPr>
            <a:r>
              <a:rPr lang="en-US" sz="4400" b="1" smtClean="0">
                <a:solidFill>
                  <a:srgbClr val="000000"/>
                </a:solidFill>
                <a:latin typeface="Times New Roman" panose="02020603050405020304" pitchFamily="18" charset="0"/>
                <a:ea typeface="Calibri" panose="020F0502020204030204" charset="0"/>
                <a:cs typeface="Times New Roman" panose="02020603050405020304" pitchFamily="18" charset="0"/>
              </a:rPr>
              <a:t>II. Bài học</a:t>
            </a:r>
            <a:endParaRPr lang="vi-VN" sz="4400" b="1" dirty="0">
              <a:solidFill>
                <a:srgbClr val="000000"/>
              </a:solidFill>
              <a:latin typeface="Times New Roman" panose="02020603050405020304" pitchFamily="18" charset="0"/>
              <a:ea typeface="Calibri" panose="020F0502020204030204" charset="0"/>
              <a:cs typeface="Times New Roman" panose="02020603050405020304" pitchFamily="18" charset="0"/>
            </a:endParaRPr>
          </a:p>
        </p:txBody>
      </p:sp>
      <p:sp>
        <p:nvSpPr>
          <p:cNvPr id="5" name="TextBox 4"/>
          <p:cNvSpPr txBox="1"/>
          <p:nvPr/>
        </p:nvSpPr>
        <p:spPr>
          <a:xfrm>
            <a:off x="999034" y="3965825"/>
            <a:ext cx="4035304" cy="646331"/>
          </a:xfrm>
          <a:prstGeom prst="rect">
            <a:avLst/>
          </a:prstGeom>
          <a:noFill/>
        </p:spPr>
        <p:txBody>
          <a:bodyPr wrap="square" rtlCol="0">
            <a:spAutoFit/>
          </a:bodyPr>
          <a:lstStyle/>
          <a:p>
            <a:r>
              <a:rPr lang="en-US" sz="3600" i="1" smtClean="0">
                <a:solidFill>
                  <a:srgbClr val="FF0000"/>
                </a:solidFill>
                <a:latin typeface="+mj-lt"/>
              </a:rPr>
              <a:t> </a:t>
            </a:r>
            <a:endParaRPr lang="en-US" sz="3600">
              <a:solidFill>
                <a:srgbClr val="FF0000"/>
              </a:solidFill>
              <a:latin typeface="+mj-lt"/>
            </a:endParaRPr>
          </a:p>
        </p:txBody>
      </p:sp>
      <p:sp>
        <p:nvSpPr>
          <p:cNvPr id="6" name="TextBox 5"/>
          <p:cNvSpPr txBox="1"/>
          <p:nvPr/>
        </p:nvSpPr>
        <p:spPr>
          <a:xfrm>
            <a:off x="1222625" y="2351961"/>
            <a:ext cx="10613204" cy="1261884"/>
          </a:xfrm>
          <a:prstGeom prst="rect">
            <a:avLst/>
          </a:prstGeom>
          <a:noFill/>
        </p:spPr>
        <p:txBody>
          <a:bodyPr wrap="square" rtlCol="0">
            <a:spAutoFit/>
          </a:bodyPr>
          <a:lstStyle/>
          <a:p>
            <a:r>
              <a:rPr lang="en-US" sz="3800" b="1" smtClean="0">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    Trạng </a:t>
            </a:r>
            <a:r>
              <a:rPr lang="en-US" sz="3800" b="1">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ngữ thường đứng đầu câu, ngăn cách với hai thành phần chính của câu bằng dấu </a:t>
            </a:r>
            <a:r>
              <a:rPr lang="en-US" sz="3800" b="1" smtClean="0">
                <a:solidFill>
                  <a:srgbClr val="0070C0"/>
                </a:solidFill>
                <a:latin typeface="Times New Roman" panose="02020603050405020304" pitchFamily="18" charset="0"/>
                <a:ea typeface="Calibri" panose="020F0502020204030204" charset="0"/>
                <a:cs typeface="Times New Roman" panose="02020603050405020304" pitchFamily="18" charset="0"/>
                <a:sym typeface="+mn-ea"/>
              </a:rPr>
              <a:t>phẩy.</a:t>
            </a:r>
            <a:endParaRPr lang="en-US" sz="3800"/>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74"/>
            <a:ext cx="1213866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3065" b="22198"/>
          <a:stretch>
            <a:fillRect/>
          </a:stretch>
        </p:blipFill>
        <p:spPr>
          <a:xfrm>
            <a:off x="0" y="371849"/>
            <a:ext cx="11677010" cy="4076154"/>
          </a:xfrm>
          <a:prstGeom prst="rect">
            <a:avLst/>
          </a:prstGeom>
        </p:spPr>
      </p:pic>
      <p:sp>
        <p:nvSpPr>
          <p:cNvPr id="9" name="文本框 8"/>
          <p:cNvSpPr txBox="1"/>
          <p:nvPr/>
        </p:nvSpPr>
        <p:spPr>
          <a:xfrm>
            <a:off x="3196693" y="2056340"/>
            <a:ext cx="6882256" cy="1200329"/>
          </a:xfrm>
          <a:prstGeom prst="rect">
            <a:avLst/>
          </a:prstGeom>
          <a:noFill/>
        </p:spPr>
        <p:txBody>
          <a:bodyPr wrap="square" rtlCol="0">
            <a:spAutoFit/>
          </a:bodyPr>
          <a:lstStyle/>
          <a:p>
            <a:r>
              <a:rPr lang="en-US" altLang="zh-CN" sz="7200" b="1" smtClean="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rPr>
              <a:t> LUYỆN TẬP</a:t>
            </a:r>
            <a:endParaRPr lang="zh-CN" altLang="en-US" sz="7200" b="1" dirty="0">
              <a:solidFill>
                <a:srgbClr val="D66242"/>
              </a:solidFill>
              <a:highlight>
                <a:srgbClr val="FFFFC5"/>
              </a:highlight>
              <a:latin typeface="Times New Roman" panose="02020603050405020304" pitchFamily="18" charset="0"/>
              <a:ea typeface="字魂17号-萌趣果冻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49184203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15" y="0"/>
            <a:ext cx="12138660" cy="6858000"/>
          </a:xfrm>
          <a:prstGeom prst="rect">
            <a:avLst/>
          </a:prstGeom>
        </p:spPr>
      </p:pic>
      <p:sp>
        <p:nvSpPr>
          <p:cNvPr id="9223" name="Text Box 4"/>
          <p:cNvSpPr txBox="1">
            <a:spLocks noChangeArrowheads="1"/>
          </p:cNvSpPr>
          <p:nvPr/>
        </p:nvSpPr>
        <p:spPr bwMode="auto">
          <a:xfrm>
            <a:off x="287038" y="359770"/>
            <a:ext cx="11127551" cy="61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800">
                <a:solidFill>
                  <a:srgbClr val="006666"/>
                </a:solidFill>
                <a:latin typeface="HP001 4 hàng" panose="020B0603050302020204" pitchFamily="34" charset="0"/>
              </a:defRPr>
            </a:lvl1pPr>
            <a:lvl2pPr marL="742950" indent="-285750">
              <a:defRPr sz="2800">
                <a:solidFill>
                  <a:srgbClr val="006666"/>
                </a:solidFill>
                <a:latin typeface="HP001 4 hàng" panose="020B0603050302020204" pitchFamily="34" charset="0"/>
              </a:defRPr>
            </a:lvl2pPr>
            <a:lvl3pPr marL="1143000" indent="-228600">
              <a:defRPr sz="2800">
                <a:solidFill>
                  <a:srgbClr val="006666"/>
                </a:solidFill>
                <a:latin typeface="HP001 4 hàng" panose="020B0603050302020204" pitchFamily="34" charset="0"/>
              </a:defRPr>
            </a:lvl3pPr>
            <a:lvl4pPr marL="1600200" indent="-228600">
              <a:defRPr sz="2800">
                <a:solidFill>
                  <a:srgbClr val="006666"/>
                </a:solidFill>
                <a:latin typeface="HP001 4 hàng" panose="020B0603050302020204" pitchFamily="34" charset="0"/>
              </a:defRPr>
            </a:lvl4pPr>
            <a:lvl5pPr marL="2057400" indent="-228600">
              <a:defRPr sz="2800">
                <a:solidFill>
                  <a:srgbClr val="006666"/>
                </a:solidFill>
                <a:latin typeface="HP001 4 hàng" panose="020B0603050302020204" pitchFamily="34" charset="0"/>
              </a:defRPr>
            </a:lvl5pPr>
            <a:lvl6pPr marL="2514600" indent="-228600" eaLnBrk="0" fontAlgn="base" hangingPunct="0">
              <a:spcBef>
                <a:spcPct val="0"/>
              </a:spcBef>
              <a:spcAft>
                <a:spcPct val="0"/>
              </a:spcAft>
              <a:defRPr sz="2800">
                <a:solidFill>
                  <a:srgbClr val="006666"/>
                </a:solidFill>
                <a:latin typeface="HP001 4 hàng" panose="020B0603050302020204" pitchFamily="34" charset="0"/>
              </a:defRPr>
            </a:lvl6pPr>
            <a:lvl7pPr marL="2971800" indent="-228600" eaLnBrk="0" fontAlgn="base" hangingPunct="0">
              <a:spcBef>
                <a:spcPct val="0"/>
              </a:spcBef>
              <a:spcAft>
                <a:spcPct val="0"/>
              </a:spcAft>
              <a:defRPr sz="2800">
                <a:solidFill>
                  <a:srgbClr val="006666"/>
                </a:solidFill>
                <a:latin typeface="HP001 4 hàng" panose="020B0603050302020204" pitchFamily="34" charset="0"/>
              </a:defRPr>
            </a:lvl7pPr>
            <a:lvl8pPr marL="3429000" indent="-228600" eaLnBrk="0" fontAlgn="base" hangingPunct="0">
              <a:spcBef>
                <a:spcPct val="0"/>
              </a:spcBef>
              <a:spcAft>
                <a:spcPct val="0"/>
              </a:spcAft>
              <a:defRPr sz="2800">
                <a:solidFill>
                  <a:srgbClr val="006666"/>
                </a:solidFill>
                <a:latin typeface="HP001 4 hàng" panose="020B0603050302020204" pitchFamily="34" charset="0"/>
              </a:defRPr>
            </a:lvl8pPr>
            <a:lvl9pPr marL="3886200" indent="-228600" eaLnBrk="0" fontAlgn="base" hangingPunct="0">
              <a:spcBef>
                <a:spcPct val="0"/>
              </a:spcBef>
              <a:spcAft>
                <a:spcPct val="0"/>
              </a:spcAft>
              <a:defRPr sz="2800">
                <a:solidFill>
                  <a:srgbClr val="006666"/>
                </a:solidFill>
                <a:latin typeface="HP001 4 hàng" panose="020B0603050302020204" pitchFamily="34" charset="0"/>
              </a:defRPr>
            </a:lvl9pPr>
          </a:lstStyle>
          <a:p>
            <a:pPr marL="742950" indent="-742950" algn="just">
              <a:lnSpc>
                <a:spcPct val="150000"/>
              </a:lnSpc>
              <a:buAutoNum type="arabicPeriod"/>
            </a:pPr>
            <a:r>
              <a:rPr lang="vi-VN" sz="3600" b="1" smtClean="0">
                <a:solidFill>
                  <a:srgbClr val="0070C0"/>
                </a:solidFill>
                <a:latin typeface="Times New Roman" panose="02020603050405020304" pitchFamily="18" charset="0"/>
                <a:cs typeface="Times New Roman" panose="02020603050405020304" pitchFamily="18" charset="0"/>
              </a:rPr>
              <a:t>Tìm </a:t>
            </a:r>
            <a:r>
              <a:rPr lang="vi-VN" sz="3600" b="1">
                <a:solidFill>
                  <a:srgbClr val="0070C0"/>
                </a:solidFill>
                <a:latin typeface="Times New Roman" panose="02020603050405020304" pitchFamily="18" charset="0"/>
                <a:cs typeface="Times New Roman" panose="02020603050405020304" pitchFamily="18" charset="0"/>
              </a:rPr>
              <a:t>trạng ngữ trong mỗi câu </a:t>
            </a:r>
            <a:r>
              <a:rPr lang="vi-VN" sz="3600" b="1" smtClean="0">
                <a:solidFill>
                  <a:srgbClr val="0070C0"/>
                </a:solidFill>
                <a:latin typeface="Times New Roman" panose="02020603050405020304" pitchFamily="18" charset="0"/>
                <a:cs typeface="Times New Roman" panose="02020603050405020304" pitchFamily="18" charset="0"/>
              </a:rPr>
              <a:t>sau</a:t>
            </a:r>
            <a:r>
              <a:rPr lang="en-US" sz="3600" b="1" smtClean="0">
                <a:solidFill>
                  <a:srgbClr val="0070C0"/>
                </a:solidFill>
                <a:latin typeface="Times New Roman" panose="02020603050405020304" pitchFamily="18" charset="0"/>
                <a:cs typeface="Times New Roman" panose="02020603050405020304" pitchFamily="18" charset="0"/>
              </a:rPr>
              <a:t>:</a:t>
            </a:r>
          </a:p>
          <a:p>
            <a:pPr algn="just"/>
            <a:r>
              <a:rPr lang="en-US" sz="3600">
                <a:latin typeface="Times New Roman" panose="02020603050405020304" pitchFamily="18" charset="0"/>
                <a:cs typeface="Times New Roman" panose="02020603050405020304" pitchFamily="18" charset="0"/>
                <a:sym typeface="+mn-ea"/>
              </a:rPr>
              <a:t> </a:t>
            </a:r>
            <a:r>
              <a:rPr lang="en-US" sz="3600" smtClean="0">
                <a:latin typeface="Times New Roman" panose="02020603050405020304" pitchFamily="18" charset="0"/>
                <a:cs typeface="Times New Roman" panose="02020603050405020304" pitchFamily="18" charset="0"/>
                <a:sym typeface="+mn-ea"/>
              </a:rPr>
              <a:t>     Thuở xưa, nước ta bị giặc Minh xâm lược. Bấy giờ, có ông Lê Lợi khởi nghĩa ở vùng Lam Sơn. Trong buổi đầu,  vì còn yếu, nghĩa quân nhiều lần bị thua. Để giúp Lê Lợi đánh đuổi ngoại xâm, Đức Long Quân đã cho nghĩa quân mượn thanh gươm thần. Từ khi có gươm thần, nghĩa quân đánh đâu thắng đó. Sau khi đuổi giặc Minh về nước, Lê Lợi lên ngôi vua. Một năm sau, khi nhà vua cưỡi thuyền rồng dạo quanh hồ Tả Vọng, Long Quân sai Rùa Vàng lên lấy lại thanh gươm thần. Từ đó, hồ mang tên Hồ Gươm.</a:t>
            </a:r>
          </a:p>
          <a:p>
            <a:pPr algn="just"/>
            <a:r>
              <a:rPr lang="en-US" sz="3600">
                <a:latin typeface="Times New Roman" panose="02020603050405020304" pitchFamily="18" charset="0"/>
                <a:cs typeface="Times New Roman" panose="02020603050405020304" pitchFamily="18" charset="0"/>
                <a:sym typeface="+mn-ea"/>
              </a:rPr>
              <a:t>	</a:t>
            </a:r>
            <a:r>
              <a:rPr lang="en-US" sz="3600" smtClean="0">
                <a:latin typeface="Times New Roman" panose="02020603050405020304" pitchFamily="18" charset="0"/>
                <a:cs typeface="Times New Roman" panose="02020603050405020304" pitchFamily="18" charset="0"/>
                <a:sym typeface="+mn-ea"/>
              </a:rPr>
              <a:t>										</a:t>
            </a:r>
            <a:r>
              <a:rPr lang="en-US" sz="3200" smtClean="0">
                <a:solidFill>
                  <a:schemeClr val="tx1"/>
                </a:solidFill>
                <a:latin typeface="Times New Roman" panose="02020603050405020304" pitchFamily="18" charset="0"/>
                <a:cs typeface="Times New Roman" panose="02020603050405020304" pitchFamily="18" charset="0"/>
                <a:sym typeface="+mn-ea"/>
              </a:rPr>
              <a:t>Theo truyện </a:t>
            </a:r>
            <a:r>
              <a:rPr lang="en-US" sz="3200" i="1" smtClean="0">
                <a:solidFill>
                  <a:schemeClr val="tx1"/>
                </a:solidFill>
                <a:latin typeface="Times New Roman" panose="02020603050405020304" pitchFamily="18" charset="0"/>
                <a:cs typeface="Times New Roman" panose="02020603050405020304" pitchFamily="18" charset="0"/>
                <a:sym typeface="+mn-ea"/>
              </a:rPr>
              <a:t>Sự tích Hồ Gươm</a:t>
            </a:r>
            <a:endParaRPr lang="en-US" sz="3200">
              <a:solidFill>
                <a:schemeClr val="tx1"/>
              </a:solidFill>
              <a:latin typeface="Times New Roman" panose="02020603050405020304" pitchFamily="18" charset="0"/>
              <a:cs typeface="Times New Roman" panose="02020603050405020304" pitchFamily="18" charset="0"/>
              <a:sym typeface="+mn-ea"/>
            </a:endParaRPr>
          </a:p>
          <a:p>
            <a:pPr marL="742950" indent="-742950" algn="just">
              <a:lnSpc>
                <a:spcPct val="150000"/>
              </a:lnSpc>
              <a:buAutoNum type="arabicPeriod"/>
            </a:pPr>
            <a:endParaRPr lang="vi-VN" altLang="en-US" sz="36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1119884" y="1736333"/>
            <a:ext cx="167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255302" y="1736333"/>
            <a:ext cx="1347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39192" y="2291137"/>
            <a:ext cx="2859639" cy="34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368" y="2838481"/>
            <a:ext cx="19264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17958" y="2849367"/>
            <a:ext cx="2863067" cy="34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34693" y="5034337"/>
            <a:ext cx="54641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89781" y="5034337"/>
            <a:ext cx="2455523" cy="10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25759" y="4479533"/>
            <a:ext cx="5816884" cy="85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72010" y="3935002"/>
            <a:ext cx="3958974" cy="6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59596" y="3400745"/>
            <a:ext cx="3986373" cy="51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90420" y="5578867"/>
            <a:ext cx="4315144" cy="8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345969" y="6113123"/>
            <a:ext cx="986319" cy="85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randombar(horizontal)">
                                      <p:cBhvr>
                                        <p:cTn id="7" dur="1000"/>
                                        <p:tgtEl>
                                          <p:spTgt spid="92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anim calcmode="lin" valueType="num">
                                      <p:cBhvr>
                                        <p:cTn id="81" dur="1000" fill="hold"/>
                                        <p:tgtEl>
                                          <p:spTgt spid="30"/>
                                        </p:tgtEl>
                                        <p:attrNameLst>
                                          <p:attrName>style.rotation</p:attrName>
                                        </p:attrNameLst>
                                      </p:cBhvr>
                                      <p:tavLst>
                                        <p:tav tm="0">
                                          <p:val>
                                            <p:fltVal val="90"/>
                                          </p:val>
                                        </p:tav>
                                        <p:tav tm="100000">
                                          <p:val>
                                            <p:fltVal val="0"/>
                                          </p:val>
                                        </p:tav>
                                      </p:tavLst>
                                    </p:anim>
                                    <p:animEffect transition="in" filter="fade">
                                      <p:cBhvr>
                                        <p:cTn id="8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553</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等线</vt:lpstr>
      <vt:lpstr>UTM Wedding K&amp;T</vt:lpstr>
      <vt:lpstr>UTM Flavour</vt:lpstr>
      <vt:lpstr>Arial</vt:lpstr>
      <vt:lpstr>Calibri Light</vt:lpstr>
      <vt:lpstr>字魂17号-萌趣果冻体</vt:lpstr>
      <vt:lpstr>Calibri</vt:lpstr>
      <vt:lpstr>HP001 4 hàng</vt:lpstr>
      <vt:lpstr>包图小白体</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185</cp:revision>
  <dcterms:created xsi:type="dcterms:W3CDTF">2019-03-29T12:25:00Z</dcterms:created>
  <dcterms:modified xsi:type="dcterms:W3CDTF">2023-12-25T09:19:17Z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89F6A79B098548138268F57F3047F681_12</vt:lpwstr>
  </property>
  <property fmtid="{D5CDD505-2E9C-101B-9397-08002B2CF9AE}" pid="3" name="KSOProductBuildVer">
    <vt:lpwstr>1033-12.2.0.13215</vt:lpwstr>
  </property>
</Properties>
</file>